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8"/>
  </p:notesMasterIdLst>
  <p:sldIdLst>
    <p:sldId id="256" r:id="rId2"/>
    <p:sldId id="310" r:id="rId3"/>
    <p:sldId id="318" r:id="rId4"/>
    <p:sldId id="345" r:id="rId5"/>
    <p:sldId id="346" r:id="rId6"/>
    <p:sldId id="355" r:id="rId7"/>
    <p:sldId id="321" r:id="rId8"/>
    <p:sldId id="323" r:id="rId9"/>
    <p:sldId id="324" r:id="rId10"/>
    <p:sldId id="325" r:id="rId11"/>
    <p:sldId id="369" r:id="rId12"/>
    <p:sldId id="315" r:id="rId13"/>
    <p:sldId id="359" r:id="rId14"/>
    <p:sldId id="322" r:id="rId15"/>
    <p:sldId id="380" r:id="rId16"/>
    <p:sldId id="381" r:id="rId17"/>
    <p:sldId id="328" r:id="rId18"/>
    <p:sldId id="374" r:id="rId19"/>
    <p:sldId id="382" r:id="rId20"/>
    <p:sldId id="329" r:id="rId21"/>
    <p:sldId id="342" r:id="rId22"/>
    <p:sldId id="356" r:id="rId23"/>
    <p:sldId id="377" r:id="rId24"/>
    <p:sldId id="370" r:id="rId25"/>
    <p:sldId id="376" r:id="rId26"/>
    <p:sldId id="364" r:id="rId27"/>
    <p:sldId id="344" r:id="rId28"/>
    <p:sldId id="362" r:id="rId29"/>
    <p:sldId id="378" r:id="rId30"/>
    <p:sldId id="379" r:id="rId31"/>
    <p:sldId id="333" r:id="rId32"/>
    <p:sldId id="330" r:id="rId33"/>
    <p:sldId id="383" r:id="rId34"/>
    <p:sldId id="331" r:id="rId35"/>
    <p:sldId id="332" r:id="rId36"/>
    <p:sldId id="334" r:id="rId37"/>
    <p:sldId id="335" r:id="rId38"/>
    <p:sldId id="336" r:id="rId39"/>
    <p:sldId id="337" r:id="rId40"/>
    <p:sldId id="338" r:id="rId41"/>
    <p:sldId id="384" r:id="rId42"/>
    <p:sldId id="347" r:id="rId43"/>
    <p:sldId id="371" r:id="rId44"/>
    <p:sldId id="354" r:id="rId45"/>
    <p:sldId id="366" r:id="rId46"/>
    <p:sldId id="373" r:id="rId47"/>
    <p:sldId id="348" r:id="rId48"/>
    <p:sldId id="351" r:id="rId49"/>
    <p:sldId id="375" r:id="rId50"/>
    <p:sldId id="352" r:id="rId51"/>
    <p:sldId id="353" r:id="rId52"/>
    <p:sldId id="367" r:id="rId53"/>
    <p:sldId id="349" r:id="rId54"/>
    <p:sldId id="357" r:id="rId55"/>
    <p:sldId id="372" r:id="rId56"/>
    <p:sldId id="272" r:id="rId5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82585" autoAdjust="0"/>
  </p:normalViewPr>
  <p:slideViewPr>
    <p:cSldViewPr>
      <p:cViewPr varScale="1">
        <p:scale>
          <a:sx n="76" d="100"/>
          <a:sy n="76" d="100"/>
        </p:scale>
        <p:origin x="-1803" y="-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254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0113F-4531-49CF-9E21-9E12DF392296}" type="datetimeFigureOut">
              <a:rPr lang="tr-TR" smtClean="0"/>
              <a:t>27.4.2018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0281C-6CCD-457E-A935-40D6142FB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82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0281C-6CCD-457E-A935-40D6142FB02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647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97EA3DC-E1DD-4DB0-AE0C-9F3BFFA54F6E}" type="datetimeFigureOut">
              <a:rPr lang="tr-TR" smtClean="0"/>
              <a:pPr/>
              <a:t>27.4.2018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B3A1C1-11A2-4856-95D5-B16797268E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A3DC-E1DD-4DB0-AE0C-9F3BFFA54F6E}" type="datetimeFigureOut">
              <a:rPr lang="tr-TR" smtClean="0"/>
              <a:pPr/>
              <a:t>27.4.2018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A1C1-11A2-4856-95D5-B16797268E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A3DC-E1DD-4DB0-AE0C-9F3BFFA54F6E}" type="datetimeFigureOut">
              <a:rPr lang="tr-TR" smtClean="0"/>
              <a:pPr/>
              <a:t>27.4.2018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A1C1-11A2-4856-95D5-B16797268E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7EA3DC-E1DD-4DB0-AE0C-9F3BFFA54F6E}" type="datetimeFigureOut">
              <a:rPr lang="tr-TR" smtClean="0"/>
              <a:pPr/>
              <a:t>27.4.2018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B3A1C1-11A2-4856-95D5-B16797268EE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97EA3DC-E1DD-4DB0-AE0C-9F3BFFA54F6E}" type="datetimeFigureOut">
              <a:rPr lang="tr-TR" smtClean="0"/>
              <a:pPr/>
              <a:t>27.4.2018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B3A1C1-11A2-4856-95D5-B16797268E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A3DC-E1DD-4DB0-AE0C-9F3BFFA54F6E}" type="datetimeFigureOut">
              <a:rPr lang="tr-TR" smtClean="0"/>
              <a:pPr/>
              <a:t>27.4.2018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A1C1-11A2-4856-95D5-B16797268EE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A3DC-E1DD-4DB0-AE0C-9F3BFFA54F6E}" type="datetimeFigureOut">
              <a:rPr lang="tr-TR" smtClean="0"/>
              <a:pPr/>
              <a:t>27.4.2018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A1C1-11A2-4856-95D5-B16797268EE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7EA3DC-E1DD-4DB0-AE0C-9F3BFFA54F6E}" type="datetimeFigureOut">
              <a:rPr lang="tr-TR" smtClean="0"/>
              <a:pPr/>
              <a:t>27.4.2018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B3A1C1-11A2-4856-95D5-B16797268EE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A3DC-E1DD-4DB0-AE0C-9F3BFFA54F6E}" type="datetimeFigureOut">
              <a:rPr lang="tr-TR" smtClean="0"/>
              <a:pPr/>
              <a:t>27.4.2018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A1C1-11A2-4856-95D5-B16797268E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7EA3DC-E1DD-4DB0-AE0C-9F3BFFA54F6E}" type="datetimeFigureOut">
              <a:rPr lang="tr-TR" smtClean="0"/>
              <a:pPr/>
              <a:t>27.4.2018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B3A1C1-11A2-4856-95D5-B16797268EE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7EA3DC-E1DD-4DB0-AE0C-9F3BFFA54F6E}" type="datetimeFigureOut">
              <a:rPr lang="tr-TR" smtClean="0"/>
              <a:pPr/>
              <a:t>27.4.2018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B3A1C1-11A2-4856-95D5-B16797268EE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7EA3DC-E1DD-4DB0-AE0C-9F3BFFA54F6E}" type="datetimeFigureOut">
              <a:rPr lang="tr-TR" smtClean="0"/>
              <a:pPr/>
              <a:t>27.4.2018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B3A1C1-11A2-4856-95D5-B16797268EE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rkiye.gov.tr/sgk-tescil-ve-hizmet-dokumu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907704" y="2708920"/>
            <a:ext cx="684076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FARABİ DEĞİŞİM PROGRAMI GİDEN ÖĞRENCİLER İÇİN ORYANTASYON </a:t>
            </a:r>
            <a:br>
              <a:rPr lang="tr-T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30.04.2018</a:t>
            </a:r>
            <a:br>
              <a:rPr lang="tr-T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7448872" cy="4725144"/>
          </a:xfrm>
        </p:spPr>
        <p:txBody>
          <a:bodyPr/>
          <a:lstStyle/>
          <a:p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8" y="188640"/>
            <a:ext cx="1564661" cy="145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73824"/>
            <a:ext cx="176065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095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3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572000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Belgeler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internet ortamında doldurularak çıktısı alınıp ilgili yerlere imzalatıldıktan sonra ofisimize teslim edilmelidir. </a:t>
            </a:r>
            <a:r>
              <a:rPr lang="tr-TR" sz="2800" u="sng" dirty="0">
                <a:latin typeface="Arial" panose="020B0604020202020204" pitchFamily="34" charset="0"/>
                <a:cs typeface="Arial" panose="020B0604020202020204" pitchFamily="34" charset="0"/>
              </a:rPr>
              <a:t>El yazısı ile kabul edilmeyecektir</a:t>
            </a:r>
            <a:r>
              <a:rPr lang="tr-T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6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İKİ 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üniversite tarafından kabul edildiyseniz;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257800"/>
          </a:xfrm>
        </p:spPr>
        <p:txBody>
          <a:bodyPr>
            <a:noAutofit/>
          </a:bodyPr>
          <a:lstStyle/>
          <a:p>
            <a:pPr algn="just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Gitmek istediğiniz üniversiteyi seçerek o üniversiteyle ilgili evraklarınızı hazırlamalısınız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eçmediğiniz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diğer üniversite için ise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eragat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ilekçesi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doldurmalısınız. </a:t>
            </a: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Eğer başvurunuzu yaptınız, kazandınız fakat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gitmek istemiyorsanız ise yine 9 Mayıs’a kadar feragat dilekçesi doldurmalısınız….</a:t>
            </a: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805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FERAGAT DİLEKÇESİ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5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1-ÖĞRENCİ </a:t>
            </a:r>
            <a:r>
              <a:rPr lang="tr-T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 FORMU </a:t>
            </a:r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tr-T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ADET ) 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257800"/>
          </a:xfrm>
        </p:spPr>
        <p:txBody>
          <a:bodyPr/>
          <a:lstStyle/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Kişisel Bilgiler, kabul edilen ve gönderilen kurum bilgileri doldurulduktan sonra Fotoğraflı 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 imzalı ( Bölüm Başkanı veya Bölüm Koordinatörü imzası ile Kurum Koordinatörü tarafından imzalı olmalıdır. 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88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Yukarı Ok 5"/>
          <p:cNvSpPr/>
          <p:nvPr/>
        </p:nvSpPr>
        <p:spPr>
          <a:xfrm>
            <a:off x="5004048" y="787562"/>
            <a:ext cx="576064" cy="5532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6591618" y="548680"/>
            <a:ext cx="1580782" cy="69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GÜZ DÖNEMİ</a:t>
            </a:r>
            <a:endParaRPr lang="tr-TR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7445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71762"/>
            <a:ext cx="7445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11" y="6021288"/>
            <a:ext cx="7445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44" y="4941168"/>
            <a:ext cx="7445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7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ol Ok 4"/>
          <p:cNvSpPr/>
          <p:nvPr/>
        </p:nvSpPr>
        <p:spPr>
          <a:xfrm>
            <a:off x="4197108" y="9087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5940152" y="764704"/>
            <a:ext cx="228255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Nufüsa</a:t>
            </a:r>
            <a:r>
              <a:rPr lang="tr-TR" dirty="0" smtClean="0"/>
              <a:t> kayıtlı olduğunuz yer-</a:t>
            </a:r>
            <a:r>
              <a:rPr lang="tr-TR" dirty="0" err="1" smtClean="0"/>
              <a:t>ikmetgah</a:t>
            </a:r>
            <a:r>
              <a:rPr lang="tr-TR" dirty="0" smtClean="0"/>
              <a:t> adresi</a:t>
            </a:r>
            <a:endParaRPr lang="tr-TR" dirty="0"/>
          </a:p>
        </p:txBody>
      </p:sp>
      <p:sp>
        <p:nvSpPr>
          <p:cNvPr id="7" name="Sol Ok 6"/>
          <p:cNvSpPr/>
          <p:nvPr/>
        </p:nvSpPr>
        <p:spPr>
          <a:xfrm>
            <a:off x="2426612" y="5361004"/>
            <a:ext cx="48920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ol Ok 7"/>
          <p:cNvSpPr/>
          <p:nvPr/>
        </p:nvSpPr>
        <p:spPr>
          <a:xfrm>
            <a:off x="5175516" y="5410763"/>
            <a:ext cx="48920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ol Ok 8"/>
          <p:cNvSpPr/>
          <p:nvPr/>
        </p:nvSpPr>
        <p:spPr>
          <a:xfrm>
            <a:off x="7380312" y="5361004"/>
            <a:ext cx="5040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41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ÖĞRENİM PROTOKOLÜ</a:t>
            </a:r>
            <a:b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NEDİR?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5720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Ders denklik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durumunuzu gösteren resmi bir belgedir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Önümüzdeki sene Çukurova Üniversitesinde alacağınız derslerin birebir karşılıklarını gideceğiniz üniversitede bulmak zorundasınız. </a:t>
            </a: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Bölüm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Koordinatörününzün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onayı olmadan ders denkleştirmemelisiniz.</a:t>
            </a: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Gideceğiniz Üniversitedeki okuyacağınız sınıfta  almanız gereken dersten farklı bir ders var ise o dersi almak zorunda değilsiniz.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2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43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ÖĞRENİM PROTOKOLÜ                      (4 ADET GÜZ - 4 ADET BAHAR)</a:t>
            </a:r>
            <a:endParaRPr lang="tr-T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257800"/>
          </a:xfrm>
        </p:spPr>
        <p:txBody>
          <a:bodyPr>
            <a:noAutofit/>
          </a:bodyPr>
          <a:lstStyle/>
          <a:p>
            <a:pPr algn="just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Güz ve Bahar Dönemleri için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4’er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adet orijinal kopya olacak şekilde hazırlanmalıdır. (El yazısı şeklinde hazırlanmamalıdır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Derslere karşı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üniversitenin web sayfasında söz konusu akademik yıl için hazırlanan ders programından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ulaşabilirsiniz. </a:t>
            </a: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Eğer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web sayfasında derslerle ilgili herhangi bir bilgi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yoksa,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durum karşı üniversite koordinatörüne ya da Farabi ofisine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bildirilerek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o üniversitede açılacak derslerin listesi, ders içerikleri ve AKTS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kredileri istenebilir.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3207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ÖĞRENİM PROTOKOLÜ</a:t>
            </a:r>
            <a:endParaRPr lang="tr-T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257800"/>
          </a:xfrm>
        </p:spPr>
        <p:txBody>
          <a:bodyPr>
            <a:noAutofit/>
          </a:bodyPr>
          <a:lstStyle/>
          <a:p>
            <a:pPr algn="just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Öğrenim protokolündeki sol sütuna gidilecek üniversitedeki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alınacak dersler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sağ sütuna ise 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sayılacak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dersler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yani Ç.Ü. deki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almanız gereken dersler karşılıklı olarak yazılır.  Öğrenim protokolünde derslerin karşılığı boş bırakılmamalıdır.</a:t>
            </a:r>
          </a:p>
          <a:p>
            <a:pPr algn="just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Farabi yapılacak yılda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Ç.Ü. deki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alınması gereken derslere karşılık gelen karşı üniversitedeki derslerin kodları, adları ve 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AKTS’leri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karşılıklı olarak yazılır</a:t>
            </a: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ağ Ok 2"/>
          <p:cNvSpPr/>
          <p:nvPr/>
        </p:nvSpPr>
        <p:spPr>
          <a:xfrm>
            <a:off x="3563888" y="6278000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/>
          <p:cNvSpPr/>
          <p:nvPr/>
        </p:nvSpPr>
        <p:spPr>
          <a:xfrm>
            <a:off x="7967081" y="6304047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9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ÖĞRENİM PROTOKOLÜ</a:t>
            </a:r>
            <a:endParaRPr lang="tr-T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257800"/>
          </a:xfrm>
        </p:spPr>
        <p:txBody>
          <a:bodyPr>
            <a:noAutofit/>
          </a:bodyPr>
          <a:lstStyle/>
          <a:p>
            <a:pPr algn="just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Öğrenci gideceği dönem veya yıldaki derslerinin birebir karşılığını karşı üniversite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aynı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sınıftan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ya da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alt ve üst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sınıflardan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ve farklı dönemlerden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alabilir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Eğer iki dönem yani yıllık değişim yapan bir öğrenci Kendi üniversitesindeki 1. Dönem alacağı bir dersi karşı üniversitede 2. Dönemde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açılıyorsa,  dersleri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karşılıklı  eşleştirebilir. Bu gibi eşleştirmelerde karşı üniversite de hangi döneminde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alacağı ders açılıyorsa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o dönemin protokolüne yazılmalıdır.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800" dirty="0" smtClean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883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KREDİ PROBLEMİ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257800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Karşı üniversitede alınan toplam kredi Çukurova’da alınan toplam krediye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eşit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ya da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fazla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olabilir, Az olamaz….</a:t>
            </a: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Az olur ise; </a:t>
            </a: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Kredi tamamlamak için Bölüm Koordinatörüne danışılarak ders alınır…Alınan ders protokolde eş değer bir dersin altına yazılarak. İki derse karşılık bir ders alınmış gibi olur.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Nokta Yıldız 4"/>
          <p:cNvSpPr/>
          <p:nvPr/>
        </p:nvSpPr>
        <p:spPr>
          <a:xfrm>
            <a:off x="3275856" y="2060848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5-Nokta Yıldız 6"/>
          <p:cNvSpPr/>
          <p:nvPr/>
        </p:nvSpPr>
        <p:spPr>
          <a:xfrm>
            <a:off x="1117948" y="2052983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131840" y="6029881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36+4= 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0" y="0"/>
            <a:ext cx="8388424" cy="6858000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Öğrenim protokolünde bir ders birden fazla dersle eşleşebilir.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3" t="38467" r="10667" b="38826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ÖĞRENİM PROTOKOLÜ</a:t>
            </a:r>
            <a:endParaRPr lang="tr-T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257800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Çok fazla derste Güz Bahar karışıklığı varsa protokol yıllık olarak ta hazırlanabilir. (yıllık protokol hazırlayan öğrenciler Bahar döneminden feragat ettiği takdirde üniversitesine döndüğünde sorunlar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yaşayabilir dikkat edilmeli.)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Karşı kurumdan alınacak dersler öğrencinin alması gereken kredi kadardır. Yani Dersleri seçtikten sonra Karşı üniversitedeki toplam kredi kendi üniversitemizdeki toplam krediye eşit ya da daha fazla olmalıdır.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47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0" y="0"/>
            <a:ext cx="8388424" cy="6858000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YANLIŞ 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ÖRENİM PROTOKOLÜ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Derslerin hangi derslerle eşleştirildiği açık olarak belirtilmeli ve </a:t>
            </a:r>
            <a:r>
              <a:rPr lang="tr-TR" altLang="tr-T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açıkta ders kalmamalıdır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2" t="69592" r="10667" b="10046"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7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257800"/>
          </a:xfrm>
        </p:spPr>
        <p:txBody>
          <a:bodyPr/>
          <a:lstStyle/>
          <a:p>
            <a:r>
              <a:rPr lang="tr-TR" dirty="0" smtClean="0"/>
              <a:t>SONUÇ OLARAK;</a:t>
            </a:r>
          </a:p>
          <a:p>
            <a:endParaRPr lang="tr-TR" dirty="0"/>
          </a:p>
          <a:p>
            <a:r>
              <a:rPr lang="tr-TR" b="1" dirty="0" smtClean="0"/>
              <a:t>DÖNEM SONUNDA VEYA SENE SONUNDA GİTTİĞİNİZ ÜNİVERSİTEDEN ALACAĞINIZ TRANSKRİPTTEKİ DERSLERİNİZ  İLE ÖĞRENİM PROTOKOLÜNDEKİ BELİRTTİĞİNİZ DERSLERİNİZ, BİREBİR UYUM SAĞLAMALIDIR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3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931224" cy="6172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r-T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AR DARLING" panose="02000000000000000000" pitchFamily="2" charset="0"/>
              </a:rPr>
              <a:t>2016-2017 YILI İÇİN FARABİ DEĞİŞİMİ YAPMAYA HAK KAZANDINIZ</a:t>
            </a:r>
          </a:p>
          <a:p>
            <a:pPr marL="0" indent="0" algn="ctr">
              <a:buNone/>
            </a:pPr>
            <a:endParaRPr lang="tr-T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YENİ arkadaşlıklar</a:t>
            </a:r>
          </a:p>
          <a:p>
            <a:pPr marL="0" indent="0" algn="ctr">
              <a:buNone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YENİ bir kampüs ve</a:t>
            </a:r>
          </a:p>
          <a:p>
            <a:pPr marL="0" indent="0" algn="ctr">
              <a:buNone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YENİ deneyimler </a:t>
            </a:r>
          </a:p>
          <a:p>
            <a:pPr marL="0" indent="0" algn="ctr">
              <a:buNone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sizleri bekliyor…..</a:t>
            </a:r>
          </a:p>
          <a:p>
            <a:endParaRPr lang="tr-TR" dirty="0"/>
          </a:p>
          <a:p>
            <a:endParaRPr lang="tr-TR" dirty="0" smtClean="0"/>
          </a:p>
          <a:p>
            <a:pPr marL="0" indent="0" algn="ctr">
              <a:buNone/>
            </a:pPr>
            <a:r>
              <a:rPr lang="tr-TR" sz="6600" dirty="0" smtClean="0">
                <a:solidFill>
                  <a:schemeClr val="accent1">
                    <a:lumMod val="75000"/>
                  </a:schemeClr>
                </a:solidFill>
                <a:latin typeface="AR DARLING" panose="02000000000000000000" pitchFamily="2" charset="0"/>
              </a:rPr>
              <a:t>TEBRİKLER </a:t>
            </a:r>
            <a:endParaRPr lang="tr-TR" sz="6600" dirty="0">
              <a:solidFill>
                <a:schemeClr val="accent1">
                  <a:lumMod val="75000"/>
                </a:schemeClr>
              </a:solidFill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KURUL KARARI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257800"/>
          </a:xfrm>
        </p:spPr>
        <p:txBody>
          <a:bodyPr/>
          <a:lstStyle/>
          <a:p>
            <a:r>
              <a:rPr lang="tr-TR" dirty="0" smtClean="0"/>
              <a:t>Öğrenim Protokollerinizi hazırlarken veya hazırladıktan sonra Bölüm Koordinatörünüzün onayını almadan o dersler geçerli sayılmaz.</a:t>
            </a:r>
          </a:p>
          <a:p>
            <a:endParaRPr lang="tr-TR" dirty="0"/>
          </a:p>
          <a:p>
            <a:r>
              <a:rPr lang="tr-TR" dirty="0" smtClean="0"/>
              <a:t>Bize teslim ettiğiniz</a:t>
            </a:r>
            <a:r>
              <a:rPr lang="tr-TR" dirty="0"/>
              <a:t>, Bölüm Koordinatörünüz tarafından onaylanan Öğrenim </a:t>
            </a:r>
            <a:r>
              <a:rPr lang="tr-TR" dirty="0" err="1" smtClean="0"/>
              <a:t>Prokollerinizi</a:t>
            </a:r>
            <a:r>
              <a:rPr lang="tr-TR" dirty="0" smtClean="0"/>
              <a:t>, Döndükten sonra hiçbir şekilde problem yaşamamanız için ise tekrar bölümünüze göndererek Bölüm ve Fakülte Kurul Kararı alınmasını sağlıyoruz.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01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BANKA HESABI</a:t>
            </a:r>
            <a:endParaRPr lang="tr-T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5257800"/>
          </a:xfrm>
        </p:spPr>
        <p:txBody>
          <a:bodyPr/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T.C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ZİRAAT BANKASI ÇUKUROVA ÜNİVERSİTESİ ŞUBESİNDEN </a:t>
            </a:r>
            <a:r>
              <a:rPr lang="tr-TR" u="sng" dirty="0">
                <a:latin typeface="Arial" panose="020B0604020202020204" pitchFamily="34" charset="0"/>
                <a:cs typeface="Arial" panose="020B0604020202020204" pitchFamily="34" charset="0"/>
              </a:rPr>
              <a:t>KENDİ ADINIZA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HESAP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AÇILACAK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</a:p>
          <a:p>
            <a:pPr marL="0" indent="0" algn="ctr">
              <a:buNone/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ZİRAAT KAMPÜS KARTINIZA AİT HESAP BİLGİLERİNİ KULLANABİLİRİSİNİZ</a:t>
            </a:r>
          </a:p>
          <a:p>
            <a:pPr marL="0" indent="0" algn="ctr">
              <a:buNone/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74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4-YÜKÜMLÜLÜK SÖZLEŞMESİ </a:t>
            </a:r>
            <a:b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ADET)</a:t>
            </a:r>
            <a:endParaRPr lang="tr-T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257800"/>
          </a:xfrm>
        </p:spPr>
        <p:txBody>
          <a:bodyPr/>
          <a:lstStyle/>
          <a:p>
            <a:pPr algn="just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T.C. ZİRAAT BANKASI Çukurova Üniversitesi Şubesinden kendi adınıza ait hesap açıldıktan sonra hesap bilgilerinizin bu belgedeki ilgili alanlara dikkatlice doldurulması gerekmektedir.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15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1206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2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ol Ok 4"/>
          <p:cNvSpPr/>
          <p:nvPr/>
        </p:nvSpPr>
        <p:spPr>
          <a:xfrm>
            <a:off x="7596336" y="2204864"/>
            <a:ext cx="72008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ol Ok 5"/>
          <p:cNvSpPr/>
          <p:nvPr/>
        </p:nvSpPr>
        <p:spPr>
          <a:xfrm>
            <a:off x="7596336" y="1458492"/>
            <a:ext cx="72008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6300192" y="2204864"/>
            <a:ext cx="1296144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00" dirty="0" smtClean="0"/>
              <a:t>İkametgah Adresi</a:t>
            </a:r>
            <a:endParaRPr lang="tr-TR" sz="1000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6945620" y="5287"/>
            <a:ext cx="1730835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Güz veya Güz ve Bahar dönemi olarak belirtiniz</a:t>
            </a:r>
            <a:endParaRPr lang="tr-TR" sz="12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3779912" y="2852936"/>
            <a:ext cx="4752528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GÜZ -4 ay / BAHAR-8 ay seçiliyor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6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ol Ok 4"/>
          <p:cNvSpPr/>
          <p:nvPr/>
        </p:nvSpPr>
        <p:spPr>
          <a:xfrm>
            <a:off x="7308304" y="42930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ol Ok 5"/>
          <p:cNvSpPr/>
          <p:nvPr/>
        </p:nvSpPr>
        <p:spPr>
          <a:xfrm>
            <a:off x="3275856" y="573325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5220072" y="4777728"/>
            <a:ext cx="3024336" cy="307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00" dirty="0" smtClean="0"/>
              <a:t>Kampüs kartınızın arkasındaki TR ile başlayan 24 haneli rakam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31231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ÖĞRENCİ BİLGİ FORMU </a:t>
            </a:r>
            <a:b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ADET)</a:t>
            </a:r>
            <a:endParaRPr lang="tr-T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5720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Bilgiler Güncel olarak doldurularak belgeleriniz arasına dahil edeceksiniz.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ol Ok 4"/>
          <p:cNvSpPr/>
          <p:nvPr/>
        </p:nvSpPr>
        <p:spPr>
          <a:xfrm>
            <a:off x="5925951" y="1366940"/>
            <a:ext cx="69930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ol Ok 8"/>
          <p:cNvSpPr/>
          <p:nvPr/>
        </p:nvSpPr>
        <p:spPr>
          <a:xfrm>
            <a:off x="6275602" y="1776535"/>
            <a:ext cx="69930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ol Ok 9"/>
          <p:cNvSpPr/>
          <p:nvPr/>
        </p:nvSpPr>
        <p:spPr>
          <a:xfrm>
            <a:off x="5925951" y="2163810"/>
            <a:ext cx="69930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ol Ok 10"/>
          <p:cNvSpPr/>
          <p:nvPr/>
        </p:nvSpPr>
        <p:spPr>
          <a:xfrm>
            <a:off x="5945453" y="2841033"/>
            <a:ext cx="69930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ol Ok 11"/>
          <p:cNvSpPr/>
          <p:nvPr/>
        </p:nvSpPr>
        <p:spPr>
          <a:xfrm>
            <a:off x="6295104" y="2523850"/>
            <a:ext cx="69930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ol Ok 12"/>
          <p:cNvSpPr/>
          <p:nvPr/>
        </p:nvSpPr>
        <p:spPr>
          <a:xfrm>
            <a:off x="6441261" y="3508670"/>
            <a:ext cx="69930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4499992" y="4653136"/>
            <a:ext cx="316835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Öğrenim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Prortokolündeki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Kabul Eden Kurum tarafındaki toplam  AKTS sayısı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4644008" y="3868710"/>
            <a:ext cx="2808312" cy="3523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Şu anki okuduğunuz sınıfınız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4652392" y="4221088"/>
            <a:ext cx="316835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VARSA Öğrenim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Prortokolündeki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Kabul Eden Kurum tarafındaki toplam kredi sayısı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ol Ok 20"/>
          <p:cNvSpPr/>
          <p:nvPr/>
        </p:nvSpPr>
        <p:spPr>
          <a:xfrm>
            <a:off x="6084168" y="5047947"/>
            <a:ext cx="69930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Sol Ok 21"/>
          <p:cNvSpPr/>
          <p:nvPr/>
        </p:nvSpPr>
        <p:spPr>
          <a:xfrm>
            <a:off x="6564408" y="5589240"/>
            <a:ext cx="69930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Sol Ok 22"/>
          <p:cNvSpPr/>
          <p:nvPr/>
        </p:nvSpPr>
        <p:spPr>
          <a:xfrm>
            <a:off x="6102151" y="5984051"/>
            <a:ext cx="69930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Sol Ok 23"/>
          <p:cNvSpPr/>
          <p:nvPr/>
        </p:nvSpPr>
        <p:spPr>
          <a:xfrm>
            <a:off x="6564408" y="6344091"/>
            <a:ext cx="69930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3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Sol Ok 6"/>
          <p:cNvSpPr/>
          <p:nvPr/>
        </p:nvSpPr>
        <p:spPr>
          <a:xfrm>
            <a:off x="5748202" y="908720"/>
            <a:ext cx="69930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ol Ok 7"/>
          <p:cNvSpPr/>
          <p:nvPr/>
        </p:nvSpPr>
        <p:spPr>
          <a:xfrm>
            <a:off x="6447504" y="548680"/>
            <a:ext cx="69930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ol Ok 8"/>
          <p:cNvSpPr/>
          <p:nvPr/>
        </p:nvSpPr>
        <p:spPr>
          <a:xfrm>
            <a:off x="5748202" y="60518"/>
            <a:ext cx="69930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ol Ok 9"/>
          <p:cNvSpPr/>
          <p:nvPr/>
        </p:nvSpPr>
        <p:spPr>
          <a:xfrm>
            <a:off x="6447504" y="1484784"/>
            <a:ext cx="69930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499991" y="2060848"/>
            <a:ext cx="4786883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400x4=1.200,00 TL / 600x4 /600x8</a:t>
            </a:r>
          </a:p>
        </p:txBody>
      </p:sp>
      <p:sp>
        <p:nvSpPr>
          <p:cNvPr id="13" name="Sol Ok 12"/>
          <p:cNvSpPr/>
          <p:nvPr/>
        </p:nvSpPr>
        <p:spPr>
          <a:xfrm>
            <a:off x="6058545" y="3248980"/>
            <a:ext cx="69930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ol Ok 13"/>
          <p:cNvSpPr/>
          <p:nvPr/>
        </p:nvSpPr>
        <p:spPr>
          <a:xfrm>
            <a:off x="6746516" y="5805264"/>
            <a:ext cx="69930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ol Ok 14"/>
          <p:cNvSpPr/>
          <p:nvPr/>
        </p:nvSpPr>
        <p:spPr>
          <a:xfrm>
            <a:off x="6250253" y="4015271"/>
            <a:ext cx="69930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Sol Ok 15"/>
          <p:cNvSpPr/>
          <p:nvPr/>
        </p:nvSpPr>
        <p:spPr>
          <a:xfrm>
            <a:off x="6846669" y="3609020"/>
            <a:ext cx="69930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7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ÖĞRENCİ BEYANNAMESİ              (2 ADET) </a:t>
            </a:r>
            <a:endParaRPr lang="tr-T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5"/>
            <a:ext cx="9144000" cy="538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Yuvarlatılmış Dikdörtgen 5"/>
          <p:cNvSpPr/>
          <p:nvPr/>
        </p:nvSpPr>
        <p:spPr>
          <a:xfrm>
            <a:off x="5148064" y="4653136"/>
            <a:ext cx="3312368" cy="15941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Okuduktan sonra Sağ alt köşesine isim-</a:t>
            </a:r>
            <a:r>
              <a:rPr lang="tr-TR" dirty="0" err="1" smtClean="0"/>
              <a:t>soyisim</a:t>
            </a:r>
            <a:r>
              <a:rPr lang="tr-TR" dirty="0"/>
              <a:t>,</a:t>
            </a:r>
            <a:r>
              <a:rPr lang="tr-TR" dirty="0" smtClean="0"/>
              <a:t> tarih ve imza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75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257800"/>
          </a:xfrm>
        </p:spPr>
        <p:txBody>
          <a:bodyPr/>
          <a:lstStyle/>
          <a:p>
            <a:pPr algn="just"/>
            <a:r>
              <a:rPr lang="tr-TR" dirty="0" smtClean="0"/>
              <a:t>BELGE HAZIRLAMA SÜRECİ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KAYIT SÜRECİ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BARINMA VE BURSLAR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FARABİ ÖĞRENCİLİĞİN TAMAMLANINCA GERİ DÖNÜŞ İŞLEMLERİ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16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931224" cy="6597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ÖĞRENCİ BELGESİ</a:t>
            </a:r>
          </a:p>
          <a:p>
            <a:pPr marL="0" indent="0" algn="just">
              <a:buNone/>
            </a:pP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NÜFÜS CÜZDANI FOTOKOPİSİ</a:t>
            </a:r>
          </a:p>
          <a:p>
            <a:pPr marL="0" indent="0" algn="just">
              <a:buNone/>
            </a:pP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9-SGK TESCİL VE HİZMET DÖKÜMÜ </a:t>
            </a:r>
          </a:p>
          <a:p>
            <a:pPr marL="0" indent="0" algn="just">
              <a:buNone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Kamu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veya Özel Teşebbüste çalışıp çalışmadığını gösteren,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SGK’dan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www.turkiye.gov.tr/sgk-tescil-ve-hizmet-dokumu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sayfasına girerek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e-devlet şifrenizle alınan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bir belgedir.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Durumu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Aktif olarak gözüken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yani çalışan bir Farabi Öğrencisine, Farabi Bursu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ödenmez.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20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10-ÇALIŞMA VE BİLDİRİM DİLEKÇESİ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324528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931224" cy="6858000"/>
          </a:xfrm>
        </p:spPr>
        <p:txBody>
          <a:bodyPr/>
          <a:lstStyle/>
          <a:p>
            <a:pPr marL="0" indent="0">
              <a:buNone/>
            </a:pPr>
            <a:endParaRPr lang="tr-TR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4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4800" dirty="0" smtClean="0">
                <a:solidFill>
                  <a:schemeClr val="accent1">
                    <a:lumMod val="75000"/>
                  </a:schemeClr>
                </a:solidFill>
                <a:latin typeface="AR DARLING" panose="02000000000000000000" pitchFamily="2" charset="0"/>
              </a:rPr>
              <a:t>KAYIT </a:t>
            </a:r>
            <a:r>
              <a:rPr lang="tr-TR" sz="4800" dirty="0">
                <a:solidFill>
                  <a:schemeClr val="accent1">
                    <a:lumMod val="75000"/>
                  </a:schemeClr>
                </a:solidFill>
                <a:latin typeface="AR DARLING" panose="02000000000000000000" pitchFamily="2" charset="0"/>
              </a:rPr>
              <a:t>SÜRECİ</a:t>
            </a:r>
          </a:p>
          <a:p>
            <a:endParaRPr lang="tr-TR" dirty="0"/>
          </a:p>
        </p:txBody>
      </p:sp>
      <p:pic>
        <p:nvPicPr>
          <p:cNvPr id="5" name="Picture 7" descr="ANd9GcTdqAdklTJWDv8t0Wl6Y0kh_9E1DVQ68f1oBbXC_pko0B55Gt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4033837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9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257800"/>
          </a:xfrm>
        </p:spPr>
        <p:txBody>
          <a:bodyPr/>
          <a:lstStyle/>
          <a:p>
            <a:r>
              <a:rPr lang="tr-TR" dirty="0" smtClean="0"/>
              <a:t>Kabul edildiğiniz üniversitenin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2018-2019 Eğitim </a:t>
            </a:r>
            <a:r>
              <a:rPr lang="tr-TR" dirty="0"/>
              <a:t>Ö</a:t>
            </a:r>
            <a:r>
              <a:rPr lang="tr-TR" dirty="0" smtClean="0"/>
              <a:t>ğretim Akademik Takvimini </a:t>
            </a:r>
          </a:p>
          <a:p>
            <a:pPr marL="0" indent="0">
              <a:buNone/>
            </a:pPr>
            <a:r>
              <a:rPr lang="tr-TR" dirty="0" smtClean="0"/>
              <a:t>veya </a:t>
            </a:r>
          </a:p>
          <a:p>
            <a:pPr marL="0" indent="0">
              <a:buNone/>
            </a:pPr>
            <a:r>
              <a:rPr lang="tr-TR" dirty="0" smtClean="0"/>
              <a:t>FARABİ web sayfasını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t</a:t>
            </a:r>
            <a:r>
              <a:rPr lang="tr-TR" dirty="0" smtClean="0"/>
              <a:t>akip ederek belirlediği tarihlerde kayıt yaptırmanız gerekmektedir.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68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KARŞI ÜNİVERSİTEDE EĞİTİME BAŞLADIKTAN SONRA HAZIRLANMASI GEREKEN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BELGELER</a:t>
            </a:r>
            <a:endParaRPr lang="tr-T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141168"/>
          </a:xfrm>
        </p:spPr>
        <p:txBody>
          <a:bodyPr>
            <a:noAutofit/>
          </a:bodyPr>
          <a:lstStyle/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1- Karşı üniversiteden alınan öğrenci belgesi</a:t>
            </a: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2- SGK Aylık Prim ve Hizmet Belgesi</a:t>
            </a: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3- Çalışma ve Bildirim Dilekçesi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Karşı Üniversitede Eğitim Başlangıç tarihinden önce (Eylül ayının ilk haftası) ve İkinci dönem başlamadan önce (Şubat ayının ilk haftası) ofisimize mail ya da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fax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yolu ile gönderilmelidir. </a:t>
            </a:r>
          </a:p>
          <a:p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TESLİM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EDİLENE KADAR BURSLAR ÖDENMEYECEKTİR.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92888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EKLE-SİL FORMU</a:t>
            </a:r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7920880" cy="5257800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Karşı </a:t>
            </a:r>
            <a:r>
              <a:rPr lang="tr-TR" dirty="0"/>
              <a:t>kuruma gittikten sonra ders programında herhangi bir değişiklik olmuşsa Farabi Değişim  web sayfasındaki Belge ve Formlar linkinde bulunan Öğrenim Protokolü’nün ikinci sayfası olan ekle/sil sayfasını veya Ekle-Sil Formunu kullanarak değişikliğini yapar.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81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2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931224" cy="6858000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4800" dirty="0" smtClean="0">
                <a:solidFill>
                  <a:schemeClr val="accent1">
                    <a:lumMod val="75000"/>
                  </a:schemeClr>
                </a:solidFill>
                <a:latin typeface="AR DARLING" panose="02000000000000000000" pitchFamily="2" charset="0"/>
              </a:rPr>
              <a:t>BARINMA </a:t>
            </a:r>
            <a:r>
              <a:rPr lang="tr-TR" sz="4800" dirty="0">
                <a:solidFill>
                  <a:schemeClr val="accent1">
                    <a:lumMod val="75000"/>
                  </a:schemeClr>
                </a:solidFill>
                <a:latin typeface="AR DARLING" panose="02000000000000000000" pitchFamily="2" charset="0"/>
              </a:rPr>
              <a:t>VE BURSLAR</a:t>
            </a:r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244827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5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BURSLARRR</a:t>
            </a: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257800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edilen FARABİ öğrencileri,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SGK’ya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bağlı olarak çalışan öğrenciler hariç, KYK bursu veya kredisi alsa bile FARABİ BURSU almaya hak kazanır. </a:t>
            </a:r>
          </a:p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2018-2019 yılı için YÖK tarafından aylık burs miktarı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4 ay süre ile 500,00 TL olarak belirlenmiştir.</a:t>
            </a:r>
          </a:p>
          <a:p>
            <a:pPr algn="just"/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elirtilen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üniversiteye ise aylık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burs miktarının en fazla 8 ay süre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üzere 7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00 TL olarak belirlenmiştir.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29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931224" cy="6525344"/>
          </a:xfrm>
        </p:spPr>
        <p:txBody>
          <a:bodyPr>
            <a:normAutofit fontScale="92500" lnSpcReduction="10000"/>
          </a:bodyPr>
          <a:lstStyle/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AĞRI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İBRAHİM ÇEÇEN ÜNİVERSİTESİ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ARDAHAN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ÜNİVERSİTESİ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BATMAN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ÜNİVERSİTESİ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BAYBURT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ÜNİVERSİTESİ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BİNGÖL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ÜNİVERSİTESİ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BİTLİS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EREN ÜNİVERSİTESİ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ERZİNCAN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ÜNİVERSİTESİ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GÜMÜŞHANE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ÜNİVERSİTESİ</a:t>
            </a:r>
          </a:p>
          <a:p>
            <a:r>
              <a:rPr lang="tr-T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HAKKARİ </a:t>
            </a:r>
            <a:r>
              <a:rPr lang="tr-TR" sz="3500" b="1" dirty="0">
                <a:latin typeface="Arial" panose="020B0604020202020204" pitchFamily="34" charset="0"/>
                <a:cs typeface="Arial" panose="020B0604020202020204" pitchFamily="34" charset="0"/>
              </a:rPr>
              <a:t>ÜNİVERSİTESİ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IĞDIR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ÜNİVERSİTESİ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MARDİN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ARTUKLU ÜNİVERSİTESİ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MUNZUR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ÜNİVERSİTESİ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MUŞ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ALPARSLAN ÜNİVERSİTESİ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SİİRT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ÜNİVERSİTESİ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ŞIRNAK ÜNİVERSİTESİ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931224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 algn="ctr">
              <a:buNone/>
            </a:pPr>
            <a:r>
              <a:rPr lang="tr-TR" sz="4800" dirty="0" smtClean="0">
                <a:solidFill>
                  <a:schemeClr val="accent1">
                    <a:lumMod val="75000"/>
                  </a:schemeClr>
                </a:solidFill>
                <a:latin typeface="AR DARLING" panose="02000000000000000000" pitchFamily="2" charset="0"/>
              </a:rPr>
              <a:t>BELGE HAZIRLAMA SÜRECİ                            ve </a:t>
            </a:r>
          </a:p>
          <a:p>
            <a:pPr marL="0" indent="0" algn="ctr">
              <a:buNone/>
            </a:pPr>
            <a:r>
              <a:rPr lang="tr-TR" sz="4800" dirty="0" smtClean="0">
                <a:solidFill>
                  <a:schemeClr val="accent1">
                    <a:lumMod val="75000"/>
                  </a:schemeClr>
                </a:solidFill>
                <a:latin typeface="AR DARLING" panose="02000000000000000000" pitchFamily="2" charset="0"/>
              </a:rPr>
              <a:t>ÖĞRENİM PROTOKOLÜ</a:t>
            </a:r>
            <a:endParaRPr lang="tr-TR" sz="4800" dirty="0">
              <a:solidFill>
                <a:schemeClr val="accent1">
                  <a:lumMod val="75000"/>
                </a:schemeClr>
              </a:solidFill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Orda olduğunuz süre içerisinde her ayın ilk haftası aylık bursun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%70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‘i yani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350,00 TL / 490,00 TL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sini aylıklar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halinde alacaksınız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Kalan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%30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ise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Farabi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dönemi sonunda derslerden geçme başarınıza göre 4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veya 8 aylık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toplu olarak alacaksınız. ( Tüm dersleri geçerseniz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150x4=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600,00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/ 210x8=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1.680,00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TL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alacaksınız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Yıllık olan bölümlerde ise yıl sonunda %30’lar verilir.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28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BARINMA</a:t>
            </a:r>
            <a:endParaRPr lang="tr-T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257800"/>
          </a:xfrm>
        </p:spPr>
        <p:txBody>
          <a:bodyPr/>
          <a:lstStyle/>
          <a:p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KYK NAKİL DURUMU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Kredi Yurtlar Kurumunda kalan öğrenciler gittikleri üniversitede de kalmak istiyorlarsa, gidecekleri ildeki yurda kaydını aldırmaları gerekmektedir. Bu işlemi gitmeden önce süresi içinde yapmazsanız yurda kaydınızı aldıramazsınız. </a:t>
            </a: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Karşı üniversite tarafından verilen KABUL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BELGESİ’ni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KYK başvurusu sırasında kullanılabilirsiniz.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tr-TR" dirty="0" smtClean="0">
              <a:latin typeface="AR DARLING" panose="02000000000000000000" pitchFamily="2" charset="0"/>
            </a:endParaRPr>
          </a:p>
          <a:p>
            <a:pPr lvl="1"/>
            <a:endParaRPr lang="tr-TR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5257800"/>
          </a:xfrm>
        </p:spPr>
        <p:txBody>
          <a:bodyPr/>
          <a:lstStyle/>
          <a:p>
            <a:r>
              <a:rPr lang="tr-TR" b="1" dirty="0" smtClean="0"/>
              <a:t>Kendi imkanlarınızı </a:t>
            </a:r>
            <a:r>
              <a:rPr lang="tr-TR" dirty="0" smtClean="0"/>
              <a:t>kullanarak kalacak yer bulabilirsiniz.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5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931224" cy="6858000"/>
          </a:xfrm>
        </p:spPr>
        <p:txBody>
          <a:bodyPr/>
          <a:lstStyle/>
          <a:p>
            <a:pPr marL="0" indent="0" algn="just">
              <a:buNone/>
            </a:pPr>
            <a:endParaRPr lang="tr-TR" sz="4800" dirty="0" smtClean="0"/>
          </a:p>
          <a:p>
            <a:pPr marL="0" indent="0" algn="just">
              <a:buNone/>
            </a:pPr>
            <a:endParaRPr lang="tr-TR" sz="4800" dirty="0"/>
          </a:p>
          <a:p>
            <a:pPr marL="0" indent="0" algn="just">
              <a:buNone/>
            </a:pPr>
            <a:endParaRPr lang="tr-TR" sz="4800" dirty="0" smtClean="0"/>
          </a:p>
          <a:p>
            <a:pPr marL="0" indent="0" algn="ctr">
              <a:buNone/>
            </a:pPr>
            <a:r>
              <a:rPr lang="tr-TR" sz="4800" dirty="0" smtClean="0">
                <a:solidFill>
                  <a:schemeClr val="accent1">
                    <a:lumMod val="75000"/>
                  </a:schemeClr>
                </a:solidFill>
                <a:latin typeface="AR DARLING" panose="02000000000000000000" pitchFamily="2" charset="0"/>
              </a:rPr>
              <a:t>FARABİ </a:t>
            </a:r>
            <a:r>
              <a:rPr lang="tr-TR" sz="4800" dirty="0">
                <a:solidFill>
                  <a:schemeClr val="accent1">
                    <a:lumMod val="75000"/>
                  </a:schemeClr>
                </a:solidFill>
                <a:latin typeface="AR DARLING" panose="02000000000000000000" pitchFamily="2" charset="0"/>
              </a:rPr>
              <a:t>ÖĞRENCİLİĞİN TAMAMLANINCA GERİ DÖNÜŞ İŞLEMLERİ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5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572000"/>
          </a:xfrm>
        </p:spPr>
        <p:txBody>
          <a:bodyPr/>
          <a:lstStyle/>
          <a:p>
            <a:r>
              <a:rPr lang="tr-TR" dirty="0" smtClean="0"/>
              <a:t>1- </a:t>
            </a:r>
            <a:r>
              <a:rPr lang="tr-TR" b="1" dirty="0" smtClean="0"/>
              <a:t>Katılım Belgesi </a:t>
            </a:r>
          </a:p>
          <a:p>
            <a:pPr marL="0" indent="0">
              <a:buNone/>
            </a:pPr>
            <a:r>
              <a:rPr lang="tr-TR" dirty="0"/>
              <a:t>Gittiğiniz üniversite tarafından verilecek bir belge</a:t>
            </a:r>
          </a:p>
          <a:p>
            <a:endParaRPr lang="tr-TR" dirty="0" smtClean="0"/>
          </a:p>
          <a:p>
            <a:r>
              <a:rPr lang="tr-TR" dirty="0" smtClean="0"/>
              <a:t>2- </a:t>
            </a:r>
            <a:r>
              <a:rPr lang="tr-TR" b="1" dirty="0" smtClean="0"/>
              <a:t>Transkript</a:t>
            </a:r>
          </a:p>
          <a:p>
            <a:pPr marL="0" indent="0">
              <a:buNone/>
            </a:pPr>
            <a:r>
              <a:rPr lang="tr-TR" dirty="0"/>
              <a:t>Gittiğiniz üniversite tarafından verilecek bir belge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b="1" dirty="0" smtClean="0"/>
              <a:t>3- Nihai </a:t>
            </a:r>
            <a:r>
              <a:rPr lang="tr-TR" b="1" dirty="0"/>
              <a:t>rapor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05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5527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4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003232" cy="1224136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</a:t>
            </a:r>
            <a:endParaRPr lang="tr-TR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2996952"/>
            <a:ext cx="7859216" cy="3861048"/>
          </a:xfrm>
        </p:spPr>
        <p:txBody>
          <a:bodyPr/>
          <a:lstStyle/>
          <a:p>
            <a:pPr algn="ctr"/>
            <a:r>
              <a:rPr lang="tr-TR" dirty="0" smtClean="0"/>
              <a:t>KURUM KOORDİNATÖRÜ &amp; GELEN ÖĞRENCİ SORUMLUSU</a:t>
            </a:r>
          </a:p>
          <a:p>
            <a:pPr marL="0" indent="0" algn="ctr">
              <a:buNone/>
            </a:pPr>
            <a:r>
              <a:rPr lang="tr-TR" dirty="0" err="1" smtClean="0"/>
              <a:t>Neziha</a:t>
            </a:r>
            <a:r>
              <a:rPr lang="tr-TR" dirty="0" smtClean="0"/>
              <a:t> KUBİLAY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GİDEN ÖĞRENCİ SORUMLUSU &amp; ANLAŞMALAR</a:t>
            </a:r>
          </a:p>
          <a:p>
            <a:pPr marL="0" indent="0" algn="ctr">
              <a:buNone/>
            </a:pPr>
            <a:r>
              <a:rPr lang="tr-TR" dirty="0" smtClean="0"/>
              <a:t>Dilek SÖNMEZ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67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EDİLDİKTEN </a:t>
            </a: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SONRA HAZIRLANACAK BELGELER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52578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1- Öğrenci Başvuru Formu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2- Öğrenim Protokolü 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3- T.C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ZİRAAT BANKASI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Hesabı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4- Yükümlülük Sözleşmesi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5- Öğrenci Bilgi Formu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6- Öğrenci Beyannamesi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7-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Nüfüs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Cüzdanı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Fotokopisi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8- Öğrenci Belgesi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9- SGK Aylık Prim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Hizmet Belgesi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10- Çalışma Bildirim Dilekçesi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91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572000"/>
          </a:xfrm>
        </p:spPr>
        <p:txBody>
          <a:bodyPr/>
          <a:lstStyle/>
          <a:p>
            <a:pPr marL="0" indent="0" algn="ctr">
              <a:buNone/>
            </a:pPr>
            <a:r>
              <a:rPr lang="tr-TR" sz="4400" b="1" dirty="0"/>
              <a:t>9</a:t>
            </a:r>
            <a:r>
              <a:rPr lang="tr-TR" sz="4400" b="1" dirty="0" smtClean="0"/>
              <a:t> MAYIS 2018 ÇARŞAMBA GÜNÜNE KADAR TESLİM ETMENİZ GEREKMEKTEDİR. </a:t>
            </a:r>
            <a:endParaRPr lang="tr-TR" sz="4400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04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Yukarı Ok 10"/>
          <p:cNvSpPr/>
          <p:nvPr/>
        </p:nvSpPr>
        <p:spPr>
          <a:xfrm>
            <a:off x="6588224" y="1257946"/>
            <a:ext cx="504056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7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şağı Ok 6"/>
          <p:cNvSpPr/>
          <p:nvPr/>
        </p:nvSpPr>
        <p:spPr>
          <a:xfrm>
            <a:off x="4067944" y="1484784"/>
            <a:ext cx="86409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7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mb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2516</TotalTime>
  <Words>1163</Words>
  <Application>Microsoft Office PowerPoint</Application>
  <PresentationFormat>Ekran Gösterisi (4:3)</PresentationFormat>
  <Paragraphs>194</Paragraphs>
  <Slides>56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7" baseType="lpstr">
      <vt:lpstr>Cumba</vt:lpstr>
      <vt:lpstr>FARABİ DEĞİŞİM PROGRAMI GİDEN ÖĞRENCİLER İÇİN ORYANTASYON  30.04.2018  </vt:lpstr>
      <vt:lpstr>PowerPoint Sunusu</vt:lpstr>
      <vt:lpstr>PowerPoint Sunusu</vt:lpstr>
      <vt:lpstr>PowerPoint Sunusu</vt:lpstr>
      <vt:lpstr>PowerPoint Sunusu</vt:lpstr>
      <vt:lpstr>KABUL EDİLDİKTEN SONRA HAZIRLANACAK BELGELER</vt:lpstr>
      <vt:lpstr>PowerPoint Sunusu</vt:lpstr>
      <vt:lpstr>PowerPoint Sunusu</vt:lpstr>
      <vt:lpstr>PowerPoint Sunusu</vt:lpstr>
      <vt:lpstr>PowerPoint Sunusu</vt:lpstr>
      <vt:lpstr>PowerPoint Sunusu</vt:lpstr>
      <vt:lpstr>İKİ üniversite tarafından kabul edildiyseniz; </vt:lpstr>
      <vt:lpstr>FERAGAT DİLEKÇESİ</vt:lpstr>
      <vt:lpstr>1-ÖĞRENCİ BAŞVURU FORMU  ( 2 ADET ) </vt:lpstr>
      <vt:lpstr>PowerPoint Sunusu</vt:lpstr>
      <vt:lpstr>PowerPoint Sunusu</vt:lpstr>
      <vt:lpstr>PowerPoint Sunusu</vt:lpstr>
      <vt:lpstr>2- ÖĞRENİM PROTOKOLÜ NEDİR?</vt:lpstr>
      <vt:lpstr>PowerPoint Sunusu</vt:lpstr>
      <vt:lpstr>2- ÖĞRENİM PROTOKOLÜ                      (4 ADET GÜZ - 4 ADET BAHAR)</vt:lpstr>
      <vt:lpstr>ÖĞRENİM PROTOKOLÜ</vt:lpstr>
      <vt:lpstr>PowerPoint Sunusu</vt:lpstr>
      <vt:lpstr>ÖĞRENİM PROTOKOLÜ</vt:lpstr>
      <vt:lpstr>TOPLAM KREDİ PROBLEMİ</vt:lpstr>
      <vt:lpstr>PowerPoint Sunusu</vt:lpstr>
      <vt:lpstr>PowerPoint Sunusu</vt:lpstr>
      <vt:lpstr>ÖĞRENİM PROTOKOLÜ</vt:lpstr>
      <vt:lpstr>PowerPoint Sunusu</vt:lpstr>
      <vt:lpstr>PowerPoint Sunusu</vt:lpstr>
      <vt:lpstr>KURUL KARARI</vt:lpstr>
      <vt:lpstr>3- BANKA HESABI</vt:lpstr>
      <vt:lpstr>4-YÜKÜMLÜLÜK SÖZLEŞMESİ  (2 ADET)</vt:lpstr>
      <vt:lpstr>PowerPoint Sunusu</vt:lpstr>
      <vt:lpstr>PowerPoint Sunusu</vt:lpstr>
      <vt:lpstr>PowerPoint Sunusu</vt:lpstr>
      <vt:lpstr>5- ÖĞRENCİ BİLGİ FORMU  (2 ADET)</vt:lpstr>
      <vt:lpstr>PowerPoint Sunusu</vt:lpstr>
      <vt:lpstr>PowerPoint Sunusu</vt:lpstr>
      <vt:lpstr>6- ÖĞRENCİ BEYANNAMESİ              (2 ADET) </vt:lpstr>
      <vt:lpstr>PowerPoint Sunusu</vt:lpstr>
      <vt:lpstr>10-ÇALIŞMA VE BİLDİRİM DİLEKÇESİ</vt:lpstr>
      <vt:lpstr>PowerPoint Sunusu</vt:lpstr>
      <vt:lpstr>PowerPoint Sunusu</vt:lpstr>
      <vt:lpstr>KARŞI ÜNİVERSİTEDE EĞİTİME BAŞLADIKTAN SONRA HAZIRLANMASI GEREKEN BELGELER</vt:lpstr>
      <vt:lpstr>4- EKLE-SİL FORMU</vt:lpstr>
      <vt:lpstr>PowerPoint Sunusu</vt:lpstr>
      <vt:lpstr>PowerPoint Sunusu</vt:lpstr>
      <vt:lpstr>BURSLARRR</vt:lpstr>
      <vt:lpstr>PowerPoint Sunusu</vt:lpstr>
      <vt:lpstr>PowerPoint Sunusu</vt:lpstr>
      <vt:lpstr>BARINMA</vt:lpstr>
      <vt:lpstr>PowerPoint Sunusu</vt:lpstr>
      <vt:lpstr>PowerPoint Sunusu</vt:lpstr>
      <vt:lpstr>PowerPoint Sunusu</vt:lpstr>
      <vt:lpstr>PowerPoint Sunusu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FARABİ DEĞİŞİM PROGRAMI</dc:title>
  <dc:creator>user</dc:creator>
  <cp:lastModifiedBy>user</cp:lastModifiedBy>
  <cp:revision>168</cp:revision>
  <dcterms:created xsi:type="dcterms:W3CDTF">2015-12-31T08:08:14Z</dcterms:created>
  <dcterms:modified xsi:type="dcterms:W3CDTF">2018-04-27T06:35:48Z</dcterms:modified>
</cp:coreProperties>
</file>